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4" r:id="rId5"/>
    <p:sldId id="265" r:id="rId6"/>
    <p:sldId id="258" r:id="rId7"/>
    <p:sldId id="267" r:id="rId8"/>
    <p:sldId id="268" r:id="rId9"/>
    <p:sldId id="269" r:id="rId10"/>
    <p:sldId id="263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E4F141"/>
    <a:srgbClr val="FCF26A"/>
    <a:srgbClr val="E0E450"/>
    <a:srgbClr val="F4F04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907869" y="6338026"/>
            <a:ext cx="2743200" cy="365125"/>
          </a:xfrm>
        </p:spPr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Pravokutnik 6"/>
          <p:cNvSpPr/>
          <p:nvPr userDrawn="1"/>
        </p:nvSpPr>
        <p:spPr>
          <a:xfrm>
            <a:off x="0" y="6355635"/>
            <a:ext cx="12192000" cy="480593"/>
          </a:xfrm>
          <a:prstGeom prst="rect">
            <a:avLst/>
          </a:prstGeom>
          <a:solidFill>
            <a:srgbClr val="F4F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0787" y="6380287"/>
            <a:ext cx="1646026" cy="4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987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9997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3700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6445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486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1091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4449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7910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867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37863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88901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40324-576C-4FE2-B24D-BA050561B8FE}" type="datetimeFigureOut">
              <a:rPr lang="hr-HR" smtClean="0"/>
              <a:pPr/>
              <a:t>29.9.2020.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Pravokutnik 6"/>
          <p:cNvSpPr/>
          <p:nvPr userDrawn="1"/>
        </p:nvSpPr>
        <p:spPr>
          <a:xfrm>
            <a:off x="0" y="6355635"/>
            <a:ext cx="12192000" cy="480593"/>
          </a:xfrm>
          <a:prstGeom prst="rect">
            <a:avLst/>
          </a:prstGeom>
          <a:solidFill>
            <a:srgbClr val="F4F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Slika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5063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0787" y="6380287"/>
            <a:ext cx="1646026" cy="4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802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edu.glogster.com/glog/elektroni-ioni-i-elektricna-struja/3cbbibr94g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388bed7e-4d93-4264-a8cf-3154a864ff62/assets/video/nc1_t04_kemijski_ucinak_elektricne_struje_-_po_knjizi.mp4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52798" y="2630470"/>
            <a:ext cx="9144000" cy="1655762"/>
          </a:xfrm>
        </p:spPr>
        <p:txBody>
          <a:bodyPr>
            <a:normAutofit/>
          </a:bodyPr>
          <a:lstStyle/>
          <a:p>
            <a:r>
              <a:rPr lang="hr-HR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ef" panose="00000500000000000000" pitchFamily="2" charset="-79"/>
              </a:rPr>
              <a:t>Elektroni, ioni i električna struja </a:t>
            </a:r>
            <a:endParaRPr lang="hr-HR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ef" panose="00000500000000000000" pitchFamily="2" charset="-79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8472196" y="5411755"/>
            <a:ext cx="308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ef" panose="00000500000000000000" pitchFamily="2" charset="-79"/>
              </a:rPr>
              <a:t>ELEKTRIČNA STRUJA </a:t>
            </a:r>
            <a:endParaRPr lang="hr-HR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45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49569" y="1124753"/>
            <a:ext cx="10005645" cy="986890"/>
          </a:xfrm>
        </p:spPr>
        <p:txBody>
          <a:bodyPr>
            <a:noAutofit/>
          </a:bodyPr>
          <a:lstStyle/>
          <a:p>
            <a:pPr algn="ctr"/>
            <a:r>
              <a:rPr lang="hr-HR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Klikom na interaktivnu umnu mapu ponovite ključne pojmove i provjerite znanje 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921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1501" y="2176808"/>
            <a:ext cx="5461853" cy="402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41025" y="266456"/>
            <a:ext cx="145097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kcijski gumb: Pomoć 6">
            <a:hlinkClick r:id="" action="ppaction://noaction" highlightClick="1"/>
          </p:cNvPr>
          <p:cNvSpPr/>
          <p:nvPr/>
        </p:nvSpPr>
        <p:spPr>
          <a:xfrm>
            <a:off x="11026253" y="314170"/>
            <a:ext cx="655094" cy="507732"/>
          </a:xfrm>
          <a:prstGeom prst="actionButtonHelp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46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82351" y="703798"/>
            <a:ext cx="10271448" cy="986890"/>
          </a:xfrm>
        </p:spPr>
        <p:txBody>
          <a:bodyPr>
            <a:normAutofit/>
          </a:bodyPr>
          <a:lstStyle/>
          <a:p>
            <a:r>
              <a:rPr lang="hr-HR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Razmisli</a:t>
            </a:r>
            <a:endParaRPr lang="hr-HR" sz="4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72810" y="1442353"/>
            <a:ext cx="10957249" cy="1019494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SzPct val="81000"/>
              <a:buNone/>
            </a:pPr>
            <a:r>
              <a:rPr lang="hr-HR" altLang="sr-Latn-RS" dirty="0" smtClean="0">
                <a:cs typeface="Alef" panose="00000500000000000000" pitchFamily="2" charset="-79"/>
              </a:rPr>
              <a:t>Što se događa unutar vodiča kada ga uključimo u strujni krug?</a:t>
            </a:r>
          </a:p>
          <a:p>
            <a:pPr marL="0" indent="0" algn="ctr">
              <a:lnSpc>
                <a:spcPct val="150000"/>
              </a:lnSpc>
              <a:buSzPct val="81000"/>
              <a:buNone/>
            </a:pPr>
            <a:r>
              <a:rPr lang="hr-HR" altLang="sr-Latn-RS" dirty="0" smtClean="0">
                <a:cs typeface="Alef" panose="00000500000000000000" pitchFamily="2" charset="-79"/>
              </a:rPr>
              <a:t> Što je struja?</a:t>
            </a:r>
          </a:p>
        </p:txBody>
      </p:sp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2016" y="3038999"/>
            <a:ext cx="2353183" cy="2176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1199582" y="5485060"/>
            <a:ext cx="10527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ts val="1000"/>
              </a:spcBef>
              <a:buSzPct val="81000"/>
            </a:pPr>
            <a:r>
              <a:rPr lang="hr-HR" altLang="sr-Latn-RS" sz="2800" dirty="0">
                <a:solidFill>
                  <a:prstClr val="black"/>
                </a:solidFill>
                <a:cs typeface="Alef" panose="00000500000000000000" pitchFamily="2" charset="-79"/>
              </a:rPr>
              <a:t>Tko su nosioci električne struje u metalima, elektrolitima i plinovima</a:t>
            </a:r>
            <a:r>
              <a:rPr lang="hr-HR" altLang="sr-Latn-RS" sz="3200" dirty="0">
                <a:solidFill>
                  <a:prstClr val="black"/>
                </a:solidFill>
                <a:cs typeface="Alef" panose="00000500000000000000" pitchFamily="2" charset="-79"/>
              </a:rPr>
              <a:t>?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3705" y="3362419"/>
            <a:ext cx="2602056" cy="134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36561" y="3431978"/>
            <a:ext cx="214312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4362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71433" y="859127"/>
            <a:ext cx="10029967" cy="853524"/>
          </a:xfrm>
        </p:spPr>
        <p:txBody>
          <a:bodyPr/>
          <a:lstStyle/>
          <a:p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82351" y="1176488"/>
            <a:ext cx="10757957" cy="883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Električki neutralan atom – ima jednak broj pozitivnih i negativnih naboja 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5710335" y="38535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/>
          </a:p>
        </p:txBody>
      </p:sp>
      <p:sp>
        <p:nvSpPr>
          <p:cNvPr id="11" name="Zvijezda s 5 krakova 10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7" name="Elipsa 6"/>
          <p:cNvSpPr/>
          <p:nvPr/>
        </p:nvSpPr>
        <p:spPr>
          <a:xfrm>
            <a:off x="4806462" y="2074985"/>
            <a:ext cx="1821441" cy="117082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Elipsa 8"/>
          <p:cNvSpPr/>
          <p:nvPr/>
        </p:nvSpPr>
        <p:spPr>
          <a:xfrm>
            <a:off x="2737334" y="3617439"/>
            <a:ext cx="2268420" cy="139247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ekstniOkvir 11"/>
          <p:cNvSpPr txBox="1"/>
          <p:nvPr/>
        </p:nvSpPr>
        <p:spPr>
          <a:xfrm>
            <a:off x="5083449" y="2429565"/>
            <a:ext cx="125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Gill Sans Ultra Bold Condensed" pitchFamily="34" charset="0"/>
                <a:cs typeface="Aharoni" pitchFamily="2" charset="-79"/>
              </a:rPr>
              <a:t>ATOM</a:t>
            </a:r>
            <a:r>
              <a:rPr lang="hr-HR" dirty="0" smtClean="0">
                <a:latin typeface="Gill Sans Ultra Bold Condensed" pitchFamily="34" charset="0"/>
              </a:rPr>
              <a:t> </a:t>
            </a:r>
            <a:endParaRPr lang="hr-HR" dirty="0">
              <a:latin typeface="Gill Sans Ultra Bold Condensed" pitchFamily="34" charset="0"/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3144109" y="4071222"/>
            <a:ext cx="1301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latin typeface="Gill Sans Ultra Bold Condensed" pitchFamily="34" charset="0"/>
              </a:rPr>
              <a:t>ATOMSKA JEZGRA </a:t>
            </a:r>
            <a:endParaRPr lang="hr-HR" dirty="0">
              <a:latin typeface="Gill Sans Ultra Bold Condensed" pitchFamily="34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8185" y="3648216"/>
            <a:ext cx="2192215" cy="1492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kstniOkvir 14"/>
          <p:cNvSpPr txBox="1"/>
          <p:nvPr/>
        </p:nvSpPr>
        <p:spPr>
          <a:xfrm>
            <a:off x="6568524" y="4034828"/>
            <a:ext cx="1790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latin typeface="Gill Sans Ultra Bold Condensed" pitchFamily="34" charset="0"/>
              </a:rPr>
              <a:t>ELEKTRONSKI OMOTAČ</a:t>
            </a:r>
            <a:endParaRPr lang="hr-HR" dirty="0">
              <a:latin typeface="Gill Sans Ultra Bold Condensed" pitchFamily="34" charset="0"/>
            </a:endParaRPr>
          </a:p>
        </p:txBody>
      </p:sp>
      <p:cxnSp>
        <p:nvCxnSpPr>
          <p:cNvPr id="17" name="Ravni poveznik sa strelicom 16"/>
          <p:cNvCxnSpPr>
            <a:stCxn id="7" idx="3"/>
          </p:cNvCxnSpPr>
          <p:nvPr/>
        </p:nvCxnSpPr>
        <p:spPr>
          <a:xfrm flipH="1">
            <a:off x="4349262" y="3074348"/>
            <a:ext cx="723944" cy="573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sa strelicom 18"/>
          <p:cNvCxnSpPr>
            <a:stCxn id="7" idx="5"/>
          </p:cNvCxnSpPr>
          <p:nvPr/>
        </p:nvCxnSpPr>
        <p:spPr>
          <a:xfrm>
            <a:off x="6361159" y="3074348"/>
            <a:ext cx="707856" cy="665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1513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82351" y="819696"/>
            <a:ext cx="8676213" cy="1044273"/>
          </a:xfrm>
        </p:spPr>
        <p:txBody>
          <a:bodyPr>
            <a:normAutofit/>
          </a:bodyPr>
          <a:lstStyle/>
          <a:p>
            <a:r>
              <a:rPr lang="hr-HR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Pozitivni i negativni ioni </a:t>
            </a:r>
            <a:endParaRPr lang="hr-HR" sz="4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Zvijezda s 5 krakova 4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77551" y="1860795"/>
            <a:ext cx="7991311" cy="4351338"/>
          </a:xfrm>
        </p:spPr>
        <p:txBody>
          <a:bodyPr>
            <a:noAutofit/>
          </a:bodyPr>
          <a:lstStyle/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Pozitivni ion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Char char="§"/>
            </a:pPr>
            <a:r>
              <a:rPr lang="hr-HR" dirty="0">
                <a:solidFill>
                  <a:prstClr val="black"/>
                </a:solidFill>
                <a:cs typeface="Arial" charset="0"/>
              </a:rPr>
              <a:t> kada atom izgubi jedan ili više elektrona,  </a:t>
            </a:r>
            <a:r>
              <a:rPr lang="hr-HR" dirty="0" smtClean="0">
                <a:solidFill>
                  <a:prstClr val="black"/>
                </a:solidFill>
                <a:cs typeface="Arial" charset="0"/>
              </a:rPr>
              <a:t>ukupni naboj </a:t>
            </a:r>
            <a:r>
              <a:rPr lang="hr-HR" dirty="0">
                <a:solidFill>
                  <a:prstClr val="black"/>
                </a:solidFill>
                <a:cs typeface="Arial" charset="0"/>
              </a:rPr>
              <a:t>mu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hr-HR" dirty="0">
                <a:solidFill>
                  <a:prstClr val="black"/>
                </a:solidFill>
                <a:cs typeface="Arial" charset="0"/>
              </a:rPr>
              <a:t>je pozitivan.</a:t>
            </a:r>
          </a:p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r-HR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Negativni </a:t>
            </a:r>
            <a:r>
              <a:rPr lang="hr-HR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ion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Char char="§"/>
            </a:pPr>
            <a:r>
              <a:rPr lang="hr-HR" dirty="0">
                <a:solidFill>
                  <a:prstClr val="black"/>
                </a:solidFill>
                <a:cs typeface="Arial" charset="0"/>
              </a:rPr>
              <a:t> kada se na atom veže jedan dodatni  elektron  </a:t>
            </a:r>
            <a:endParaRPr lang="hr-HR" dirty="0" smtClean="0">
              <a:solidFill>
                <a:prstClr val="black"/>
              </a:solidFill>
              <a:cs typeface="Arial" charset="0"/>
            </a:endParaRPr>
          </a:p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70000"/>
              <a:buNone/>
            </a:pPr>
            <a:r>
              <a:rPr lang="hr-HR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hr-HR" dirty="0" smtClean="0">
                <a:solidFill>
                  <a:prstClr val="black"/>
                </a:solidFill>
                <a:cs typeface="Arial" charset="0"/>
              </a:rPr>
              <a:t>   (</a:t>
            </a:r>
            <a:r>
              <a:rPr lang="hr-HR" dirty="0">
                <a:solidFill>
                  <a:prstClr val="black"/>
                </a:solidFill>
                <a:cs typeface="Arial" charset="0"/>
              </a:rPr>
              <a:t>ili više</a:t>
            </a:r>
            <a:r>
              <a:rPr lang="hr-HR" dirty="0" smtClean="0">
                <a:solidFill>
                  <a:prstClr val="black"/>
                </a:solidFill>
                <a:cs typeface="Arial" charset="0"/>
              </a:rPr>
              <a:t>),  </a:t>
            </a:r>
            <a:r>
              <a:rPr lang="hr-HR" dirty="0">
                <a:solidFill>
                  <a:prstClr val="black"/>
                </a:solidFill>
                <a:cs typeface="Arial" charset="0"/>
              </a:rPr>
              <a:t>ukupni </a:t>
            </a:r>
            <a:r>
              <a:rPr lang="hr-HR" dirty="0" smtClean="0">
                <a:solidFill>
                  <a:prstClr val="black"/>
                </a:solidFill>
                <a:cs typeface="Arial" charset="0"/>
              </a:rPr>
              <a:t>naboj je </a:t>
            </a:r>
            <a:r>
              <a:rPr lang="hr-HR" dirty="0">
                <a:solidFill>
                  <a:prstClr val="black"/>
                </a:solidFill>
                <a:cs typeface="Arial" charset="0"/>
              </a:rPr>
              <a:t>negativan</a:t>
            </a:r>
            <a:endParaRPr lang="hr-H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2899" y="1055077"/>
            <a:ext cx="3332916" cy="230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0512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84030" y="720955"/>
            <a:ext cx="10099432" cy="880086"/>
          </a:xfrm>
        </p:spPr>
        <p:txBody>
          <a:bodyPr>
            <a:normAutofit/>
          </a:bodyPr>
          <a:lstStyle/>
          <a:p>
            <a:r>
              <a:rPr lang="hr-HR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Pokretljivi ioni – struja u metalu </a:t>
            </a:r>
            <a:endParaRPr lang="hr-HR" sz="4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8498" y="1985543"/>
            <a:ext cx="6297714" cy="194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625152" y="4126523"/>
            <a:ext cx="10652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800" dirty="0">
                <a:cs typeface="Arial" pitchFamily="34" charset="0"/>
              </a:rPr>
              <a:t>Metalno je tijelo građeno od pravilno razmještenih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800" dirty="0">
                <a:cs typeface="Arial" pitchFamily="34" charset="0"/>
              </a:rPr>
              <a:t> nepokretljivih pozitivnih iona metala između kojih se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800" dirty="0" smtClean="0">
                <a:cs typeface="Arial" pitchFamily="34" charset="0"/>
              </a:rPr>
              <a:t>Nasumično u različitim smjerovima gibaju </a:t>
            </a:r>
            <a:r>
              <a:rPr lang="hr-HR" sz="2800" dirty="0">
                <a:cs typeface="Arial" pitchFamily="34" charset="0"/>
              </a:rPr>
              <a:t>slobodni </a:t>
            </a:r>
            <a:r>
              <a:rPr lang="hr-HR" sz="2800" dirty="0" smtClean="0">
                <a:cs typeface="Arial" pitchFamily="34" charset="0"/>
              </a:rPr>
              <a:t>elektroni.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xmlns="" val="184867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9757" y="1065196"/>
            <a:ext cx="10815194" cy="1106004"/>
          </a:xfrm>
        </p:spPr>
        <p:txBody>
          <a:bodyPr>
            <a:noAutofit/>
          </a:bodyPr>
          <a:lstStyle/>
          <a:p>
            <a:pPr algn="ctr"/>
            <a:r>
              <a:rPr lang="hr-HR" sz="2800" dirty="0" smtClean="0">
                <a:latin typeface="+mn-lt"/>
                <a:cs typeface="Alef" panose="00000500000000000000" pitchFamily="2" charset="-79"/>
              </a:rPr>
              <a:t>Smjer gibanja elektrona u vodiču </a:t>
            </a:r>
            <a:r>
              <a:rPr lang="hr-HR" sz="2800" dirty="0" smtClean="0">
                <a:latin typeface="+mn-lt"/>
                <a:cs typeface="Alef" panose="00000500000000000000" pitchFamily="2" charset="-79"/>
              </a:rPr>
              <a:t>(od </a:t>
            </a:r>
            <a:r>
              <a:rPr lang="hr-HR" sz="2800" dirty="0" smtClean="0">
                <a:latin typeface="+mn-lt"/>
                <a:cs typeface="Alef" panose="00000500000000000000" pitchFamily="2" charset="-79"/>
              </a:rPr>
              <a:t>– prema + </a:t>
            </a:r>
            <a:r>
              <a:rPr lang="hr-HR" sz="2800" dirty="0" smtClean="0">
                <a:latin typeface="+mn-lt"/>
                <a:cs typeface="Alef" panose="00000500000000000000" pitchFamily="2" charset="-79"/>
              </a:rPr>
              <a:t>polu izvora)  </a:t>
            </a:r>
            <a:r>
              <a:rPr lang="hr-HR" sz="2800" dirty="0" smtClean="0">
                <a:latin typeface="+mn-lt"/>
                <a:cs typeface="Alef" panose="00000500000000000000" pitchFamily="2" charset="-79"/>
              </a:rPr>
              <a:t/>
            </a:r>
            <a:br>
              <a:rPr lang="hr-HR" sz="2800" dirty="0" smtClean="0">
                <a:latin typeface="+mn-lt"/>
                <a:cs typeface="Alef" panose="00000500000000000000" pitchFamily="2" charset="-79"/>
              </a:rPr>
            </a:br>
            <a:r>
              <a:rPr lang="hr-HR" sz="2800" dirty="0" smtClean="0">
                <a:latin typeface="+mn-lt"/>
                <a:cs typeface="Alef" panose="00000500000000000000" pitchFamily="2" charset="-79"/>
              </a:rPr>
              <a:t>suprotan je dogovorenom smjeru električne struje </a:t>
            </a:r>
            <a:br>
              <a:rPr lang="hr-HR" sz="2800" dirty="0" smtClean="0">
                <a:latin typeface="+mn-lt"/>
                <a:cs typeface="Alef" panose="00000500000000000000" pitchFamily="2" charset="-79"/>
              </a:rPr>
            </a:br>
            <a:r>
              <a:rPr lang="hr-HR" sz="2800" dirty="0" smtClean="0">
                <a:latin typeface="+mn-lt"/>
                <a:cs typeface="Alef" panose="00000500000000000000" pitchFamily="2" charset="-79"/>
              </a:rPr>
              <a:t>(od </a:t>
            </a:r>
            <a:r>
              <a:rPr lang="hr-HR" sz="2800" dirty="0" smtClean="0">
                <a:latin typeface="+mn-lt"/>
                <a:cs typeface="Alef" panose="00000500000000000000" pitchFamily="2" charset="-79"/>
              </a:rPr>
              <a:t>+ pola prema – </a:t>
            </a:r>
            <a:r>
              <a:rPr lang="hr-HR" sz="2800" dirty="0" smtClean="0">
                <a:latin typeface="+mn-lt"/>
                <a:cs typeface="Alef" panose="00000500000000000000" pitchFamily="2" charset="-79"/>
              </a:rPr>
              <a:t>polu izvora).</a:t>
            </a:r>
            <a:endParaRPr lang="hr-HR" sz="2800" dirty="0">
              <a:latin typeface="+mn-lt"/>
              <a:cs typeface="Alef" panose="00000500000000000000" pitchFamily="2" charset="-79"/>
            </a:endParaRPr>
          </a:p>
        </p:txBody>
      </p:sp>
      <p:sp>
        <p:nvSpPr>
          <p:cNvPr id="8" name="Zvijezda s 5 krakova 7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7360" y="2555606"/>
            <a:ext cx="5379988" cy="1690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Ravni poveznik sa strelicom 9"/>
          <p:cNvCxnSpPr/>
          <p:nvPr/>
        </p:nvCxnSpPr>
        <p:spPr>
          <a:xfrm flipH="1">
            <a:off x="5169877" y="4372707"/>
            <a:ext cx="2414955" cy="234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TekstniOkvir 11"/>
          <p:cNvSpPr txBox="1"/>
          <p:nvPr/>
        </p:nvSpPr>
        <p:spPr>
          <a:xfrm>
            <a:off x="4144106" y="4434224"/>
            <a:ext cx="430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Dogovoreni smjer eklektične struje </a:t>
            </a:r>
            <a:endParaRPr lang="hr-HR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1082351" y="5091407"/>
            <a:ext cx="108555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/>
              <a:t>Električna struja u metalima nastaje usmjerenim gibanjem slobodnih elektrona</a:t>
            </a:r>
            <a:r>
              <a:rPr lang="hr-HR" sz="3200" dirty="0" smtClean="0"/>
              <a:t>. 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xmlns="" val="238882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83323" y="609600"/>
            <a:ext cx="9970477" cy="1081088"/>
          </a:xfrm>
        </p:spPr>
        <p:txBody>
          <a:bodyPr>
            <a:normAutofit/>
          </a:bodyPr>
          <a:lstStyle/>
          <a:p>
            <a:r>
              <a:rPr lang="hr-HR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Pokretljivi ioni – struja u elektrolitu  </a:t>
            </a:r>
            <a:endParaRPr lang="hr-HR" sz="4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6897" y="2142684"/>
            <a:ext cx="5584420" cy="2767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789275" y="5034143"/>
            <a:ext cx="11277600" cy="713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000" dirty="0" smtClean="0">
                <a:cs typeface="Arial" pitchFamily="34" charset="0"/>
              </a:rPr>
              <a:t>Nositelji električne struje u elektrolitima su pozitivni i negativni ioni</a:t>
            </a:r>
            <a:r>
              <a:rPr lang="hr-HR" sz="3000" dirty="0" smtClean="0"/>
              <a:t>.</a:t>
            </a:r>
            <a:endParaRPr lang="en-US" sz="3000" dirty="0"/>
          </a:p>
        </p:txBody>
      </p:sp>
      <p:pic>
        <p:nvPicPr>
          <p:cNvPr id="2051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58353" y="914813"/>
            <a:ext cx="1049337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51989" y="2037176"/>
            <a:ext cx="126206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2329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01262" y="703798"/>
            <a:ext cx="10052538" cy="986890"/>
          </a:xfrm>
        </p:spPr>
        <p:txBody>
          <a:bodyPr>
            <a:normAutofit/>
          </a:bodyPr>
          <a:lstStyle/>
          <a:p>
            <a:r>
              <a:rPr lang="hr-HR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Kako se ioni gibaju u elektrolitu </a:t>
            </a:r>
            <a:endParaRPr lang="hr-HR" sz="4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6044" y="2180807"/>
            <a:ext cx="4761389" cy="2914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1688123" y="4853355"/>
            <a:ext cx="89095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cs typeface="Arial" pitchFamily="34" charset="0"/>
              </a:rPr>
              <a:t>Kada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elektrolitom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teče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struja</a:t>
            </a:r>
            <a:r>
              <a:rPr lang="en-US" sz="2800" dirty="0">
                <a:cs typeface="Arial" pitchFamily="34" charset="0"/>
              </a:rPr>
              <a:t>, </a:t>
            </a:r>
            <a:r>
              <a:rPr lang="en-US" sz="2800" dirty="0" err="1">
                <a:cs typeface="Arial" pitchFamily="34" charset="0"/>
              </a:rPr>
              <a:t>pozitivni</a:t>
            </a:r>
            <a:r>
              <a:rPr lang="en-US" sz="2800" dirty="0">
                <a:cs typeface="Arial" pitchFamily="34" charset="0"/>
              </a:rPr>
              <a:t> i </a:t>
            </a:r>
            <a:r>
              <a:rPr lang="en-US" sz="2800" dirty="0" err="1">
                <a:cs typeface="Arial" pitchFamily="34" charset="0"/>
              </a:rPr>
              <a:t>negativni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ioni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gibaju</a:t>
            </a:r>
            <a:r>
              <a:rPr lang="en-US" sz="2800" dirty="0">
                <a:cs typeface="Arial" pitchFamily="34" charset="0"/>
              </a:rPr>
              <a:t> se u </a:t>
            </a:r>
            <a:r>
              <a:rPr lang="en-US" sz="2800" dirty="0" err="1">
                <a:cs typeface="Arial" pitchFamily="34" charset="0"/>
              </a:rPr>
              <a:t>suprotnim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smjerovima</a:t>
            </a:r>
            <a:r>
              <a:rPr lang="en-US" sz="2800" dirty="0"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12523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ični oblačić 3"/>
          <p:cNvSpPr/>
          <p:nvPr/>
        </p:nvSpPr>
        <p:spPr>
          <a:xfrm>
            <a:off x="10698706" y="98006"/>
            <a:ext cx="1427327" cy="940061"/>
          </a:xfrm>
          <a:prstGeom prst="cloudCallou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Akcijski gumb: Pomoć 4">
            <a:hlinkClick r:id="" action="ppaction://noaction" highlightClick="1"/>
          </p:cNvPr>
          <p:cNvSpPr/>
          <p:nvPr/>
        </p:nvSpPr>
        <p:spPr>
          <a:xfrm>
            <a:off x="11026253" y="314170"/>
            <a:ext cx="655094" cy="507732"/>
          </a:xfrm>
          <a:prstGeom prst="actionButtonHelp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noFill/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1392072" y="802951"/>
            <a:ext cx="11558516" cy="940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lef" panose="00000500000000000000" pitchFamily="2" charset="-79"/>
              </a:rPr>
              <a:t>Jeste li razumjeli?</a:t>
            </a:r>
            <a:endParaRPr lang="hr-HR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lef" panose="00000500000000000000" pitchFamily="2" charset="-79"/>
            </a:endParaRPr>
          </a:p>
        </p:txBody>
      </p:sp>
      <p:sp>
        <p:nvSpPr>
          <p:cNvPr id="7" name="Zvijezda s 5 krakova 6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10" name="Rezervirano mjesto sadržaja 9"/>
          <p:cNvSpPr>
            <a:spLocks noGrp="1"/>
          </p:cNvSpPr>
          <p:nvPr>
            <p:ph idx="1"/>
          </p:nvPr>
        </p:nvSpPr>
        <p:spPr>
          <a:xfrm>
            <a:off x="838199" y="1825625"/>
            <a:ext cx="10990385" cy="4351338"/>
          </a:xfrm>
        </p:spPr>
        <p:txBody>
          <a:bodyPr>
            <a:normAutofit lnSpcReduction="10000"/>
          </a:bodyPr>
          <a:lstStyle/>
          <a:p>
            <a:pPr marL="457200" lvl="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r-HR" dirty="0" smtClean="0">
                <a:solidFill>
                  <a:prstClr val="black"/>
                </a:solidFill>
                <a:cs typeface="Arial" charset="0"/>
              </a:rPr>
              <a:t>Nabroji dijelove atoma? </a:t>
            </a:r>
          </a:p>
          <a:p>
            <a:pPr marL="457200" lvl="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r-HR" dirty="0" smtClean="0">
                <a:solidFill>
                  <a:prstClr val="black"/>
                </a:solidFill>
                <a:cs typeface="Arial" charset="0"/>
              </a:rPr>
              <a:t>Kako nastaje pozitivan, a kako negativan ion?</a:t>
            </a:r>
          </a:p>
          <a:p>
            <a:pPr marL="457200" lvl="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r-HR" dirty="0" smtClean="0">
                <a:solidFill>
                  <a:prstClr val="black"/>
                </a:solidFill>
                <a:cs typeface="Arial" charset="0"/>
              </a:rPr>
              <a:t>Od čega su građena metalna tijela?</a:t>
            </a:r>
          </a:p>
          <a:p>
            <a:pPr marL="457200" lvl="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dirty="0" err="1" smtClean="0">
                <a:solidFill>
                  <a:prstClr val="black"/>
                </a:solidFill>
                <a:cs typeface="Arial" charset="0"/>
              </a:rPr>
              <a:t>Kako</a:t>
            </a:r>
            <a:r>
              <a:rPr lang="en-US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se </a:t>
            </a:r>
            <a:r>
              <a:rPr lang="en-US" dirty="0" err="1">
                <a:solidFill>
                  <a:prstClr val="black"/>
                </a:solidFill>
                <a:cs typeface="Arial" charset="0"/>
              </a:rPr>
              <a:t>gibaju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Arial" charset="0"/>
              </a:rPr>
              <a:t>slobodni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Arial" charset="0"/>
              </a:rPr>
              <a:t>elektroni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 u </a:t>
            </a:r>
            <a:r>
              <a:rPr lang="en-US" dirty="0" err="1">
                <a:solidFill>
                  <a:prstClr val="black"/>
                </a:solidFill>
                <a:cs typeface="Arial" charset="0"/>
              </a:rPr>
              <a:t>metalu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Arial" charset="0"/>
              </a:rPr>
              <a:t>koji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 je </a:t>
            </a:r>
            <a:r>
              <a:rPr lang="en-US" dirty="0" err="1">
                <a:solidFill>
                  <a:prstClr val="black"/>
                </a:solidFill>
                <a:cs typeface="Arial" charset="0"/>
              </a:rPr>
              <a:t>uključen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 u </a:t>
            </a:r>
            <a:r>
              <a:rPr lang="en-US" dirty="0" err="1" smtClean="0">
                <a:solidFill>
                  <a:prstClr val="black"/>
                </a:solidFill>
                <a:cs typeface="Arial" charset="0"/>
              </a:rPr>
              <a:t>strujni</a:t>
            </a:r>
            <a:r>
              <a:rPr lang="hr-HR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charset="0"/>
              </a:rPr>
              <a:t>krug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?</a:t>
            </a:r>
          </a:p>
          <a:p>
            <a:pPr marL="457200" lvl="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dirty="0" err="1">
                <a:solidFill>
                  <a:prstClr val="black"/>
                </a:solidFill>
                <a:cs typeface="Arial" charset="0"/>
              </a:rPr>
              <a:t>Kako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Arial" charset="0"/>
              </a:rPr>
              <a:t>nastaje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Arial" charset="0"/>
              </a:rPr>
              <a:t>elektrolit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? Koji </a:t>
            </a:r>
            <a:r>
              <a:rPr lang="en-US" dirty="0" err="1">
                <a:solidFill>
                  <a:prstClr val="black"/>
                </a:solidFill>
                <a:cs typeface="Arial" charset="0"/>
              </a:rPr>
              <a:t>su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Arial" charset="0"/>
              </a:rPr>
              <a:t>nositelji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Arial" charset="0"/>
              </a:rPr>
              <a:t>električne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Arial" charset="0"/>
              </a:rPr>
              <a:t>struje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cs typeface="Arial" charset="0"/>
              </a:rPr>
              <a:t>u</a:t>
            </a:r>
            <a:r>
              <a:rPr lang="hr-HR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charset="0"/>
              </a:rPr>
              <a:t>elektrolitu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?</a:t>
            </a:r>
          </a:p>
          <a:p>
            <a:pPr marL="457200" lvl="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r-HR" dirty="0" smtClean="0">
                <a:solidFill>
                  <a:prstClr val="black"/>
                </a:solidFill>
                <a:cs typeface="Arial" charset="0"/>
              </a:rPr>
              <a:t>Što čini električnu struju u metalima, a što u elektrolitima? </a:t>
            </a:r>
            <a:endParaRPr lang="hr-HR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777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zentacija3" id="{DABE7C06-3859-4085-A9F7-3DA94A5CA651}" vid="{1EB91ACA-D9B5-428A-AC3D-F5A39C58D1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Prezentacija3</Template>
  <TotalTime>732</TotalTime>
  <Words>272</Words>
  <Application>Microsoft Office PowerPoint</Application>
  <PresentationFormat>Custom</PresentationFormat>
  <Paragraphs>45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Tema sustava Office</vt:lpstr>
      <vt:lpstr>Slide 1</vt:lpstr>
      <vt:lpstr>Razmisli</vt:lpstr>
      <vt:lpstr> </vt:lpstr>
      <vt:lpstr>Pozitivni i negativni ioni </vt:lpstr>
      <vt:lpstr>Pokretljivi ioni – struja u metalu </vt:lpstr>
      <vt:lpstr>Smjer gibanja elektrona u vodiču (od – prema + polu izvora)   suprotan je dogovorenom smjeru električne struje  (od + pola prema – polu izvora).</vt:lpstr>
      <vt:lpstr>Pokretljivi ioni – struja u elektrolitu  </vt:lpstr>
      <vt:lpstr>Kako se ioni gibaju u elektrolitu </vt:lpstr>
      <vt:lpstr>Slide 9</vt:lpstr>
      <vt:lpstr>Klikom na interaktivnu umnu mapu ponovite ključne pojmove i provjerite znanje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sk-iloncarek</cp:lastModifiedBy>
  <cp:revision>25</cp:revision>
  <dcterms:created xsi:type="dcterms:W3CDTF">2020-09-12T17:39:48Z</dcterms:created>
  <dcterms:modified xsi:type="dcterms:W3CDTF">2020-09-29T07:55:02Z</dcterms:modified>
</cp:coreProperties>
</file>